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35" r:id="rId5"/>
    <p:sldId id="337" r:id="rId6"/>
    <p:sldId id="338" r:id="rId7"/>
    <p:sldId id="339" r:id="rId8"/>
    <p:sldId id="340" r:id="rId9"/>
    <p:sldId id="341" r:id="rId10"/>
    <p:sldId id="348" r:id="rId11"/>
    <p:sldId id="349" r:id="rId12"/>
    <p:sldId id="350" r:id="rId13"/>
    <p:sldId id="3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4/8/2025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4/8/2025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2800"/>
            </a:lvl1pPr>
            <a:lvl2pPr marL="457200" indent="0">
              <a:lnSpc>
                <a:spcPts val="2400"/>
              </a:lnSpc>
              <a:buNone/>
              <a:defRPr sz="2000"/>
            </a:lvl2pPr>
            <a:lvl3pPr marL="914400" indent="0">
              <a:lnSpc>
                <a:spcPts val="2400"/>
              </a:lnSpc>
              <a:buNone/>
              <a:defRPr sz="2000"/>
            </a:lvl3pPr>
            <a:lvl4pPr marL="1371600" indent="0">
              <a:lnSpc>
                <a:spcPts val="2400"/>
              </a:lnSpc>
              <a:buNone/>
              <a:defRPr sz="2000"/>
            </a:lvl4pPr>
            <a:lvl5pPr marL="1828800" indent="0">
              <a:lnSpc>
                <a:spcPts val="2400"/>
              </a:lnSpc>
              <a:buNone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  <a:lvl6pPr marL="1600200">
              <a:defRPr/>
            </a:lvl6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2550" y="0"/>
            <a:ext cx="6763893" cy="2527515"/>
          </a:xfrm>
        </p:spPr>
        <p:txBody>
          <a:bodyPr>
            <a:normAutofit/>
          </a:bodyPr>
          <a:lstStyle/>
          <a:p>
            <a:r>
              <a:rPr lang="es-PA" noProof="0" dirty="0"/>
              <a:t>ANÁLISIS DEL MERCADO LABORAL EN EL SECTOR DE la ciencia de DATOS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2CB03-5D33-4AD2-4A54-0D4325548E3F}"/>
              </a:ext>
            </a:extLst>
          </p:cNvPr>
          <p:cNvSpPr txBox="1"/>
          <p:nvPr/>
        </p:nvSpPr>
        <p:spPr>
          <a:xfrm>
            <a:off x="8544496" y="6362700"/>
            <a:ext cx="3790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A" noProof="0" dirty="0"/>
              <a:t>Presentado por: Juan Bocaranda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252" y="581216"/>
            <a:ext cx="5479923" cy="3284932"/>
          </a:xfrm>
        </p:spPr>
        <p:txBody>
          <a:bodyPr/>
          <a:lstStyle/>
          <a:p>
            <a:r>
              <a:rPr lang="es-PA" noProof="0" dirty="0"/>
              <a:t>!Muchas gracias!</a:t>
            </a:r>
          </a:p>
        </p:txBody>
      </p:sp>
      <p:pic>
        <p:nvPicPr>
          <p:cNvPr id="6152" name="Picture 8" descr="Concepto de celebración - Definición en DeConceptos.com">
            <a:extLst>
              <a:ext uri="{FF2B5EF4-FFF2-40B4-BE49-F238E27FC236}">
                <a16:creationId xmlns:a16="http://schemas.microsoft.com/office/drawing/2014/main" id="{9ACA6E45-D95B-1E56-CC9F-55FD8A9AA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736" y="1023532"/>
            <a:ext cx="3309937" cy="166018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11480"/>
            <a:ext cx="5864352" cy="3621024"/>
          </a:xfrm>
        </p:spPr>
        <p:txBody>
          <a:bodyPr anchor="b">
            <a:normAutofit/>
          </a:bodyPr>
          <a:lstStyle/>
          <a:p>
            <a:r>
              <a:rPr lang="es-PA" noProof="0" dirty="0"/>
              <a:t>Motivaciones sobre el tema seleccionado</a:t>
            </a:r>
          </a:p>
        </p:txBody>
      </p:sp>
      <p:pic>
        <p:nvPicPr>
          <p:cNvPr id="1026" name="Picture 2" descr="Why The Future of Finance Is Data Science | Datafloq">
            <a:extLst>
              <a:ext uri="{FF2B5EF4-FFF2-40B4-BE49-F238E27FC236}">
                <a16:creationId xmlns:a16="http://schemas.microsoft.com/office/drawing/2014/main" id="{1361A920-352D-349F-5577-0BFA89F99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29" r="23136"/>
          <a:stretch/>
        </p:blipFill>
        <p:spPr bwMode="auto">
          <a:xfrm>
            <a:off x="7625969" y="-9144"/>
            <a:ext cx="4581525" cy="660241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DDD8-3394-6FB2-960C-451DEBD7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5475" y="-15240"/>
            <a:ext cx="5864352" cy="3621024"/>
          </a:xfrm>
        </p:spPr>
        <p:txBody>
          <a:bodyPr anchor="b">
            <a:normAutofit/>
          </a:bodyPr>
          <a:lstStyle/>
          <a:p>
            <a:r>
              <a:rPr lang="es-PA" noProof="0" dirty="0"/>
              <a:t>Selección de los datos</a:t>
            </a:r>
          </a:p>
        </p:txBody>
      </p:sp>
      <p:pic>
        <p:nvPicPr>
          <p:cNvPr id="2052" name="Picture 4" descr="Qué es análisis de datos? Todo lo que necesitas saber">
            <a:extLst>
              <a:ext uri="{FF2B5EF4-FFF2-40B4-BE49-F238E27FC236}">
                <a16:creationId xmlns:a16="http://schemas.microsoft.com/office/drawing/2014/main" id="{D2223FD4-CD1E-DDED-EE15-114195E5F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87" r="31568"/>
          <a:stretch/>
        </p:blipFill>
        <p:spPr bwMode="auto">
          <a:xfrm>
            <a:off x="-15240" y="-15240"/>
            <a:ext cx="4581525" cy="660241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90816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D45BD-5B25-B32E-F712-18F18E716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/>
          <a:lstStyle/>
          <a:p>
            <a:r>
              <a:rPr lang="es-PA" noProof="0" dirty="0"/>
              <a:t>Análisis descriptivo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AA74-1B85-8980-9816-4DAB721C1B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0742" y="1660968"/>
            <a:ext cx="5104734" cy="3493008"/>
          </a:xfrm>
        </p:spPr>
        <p:txBody>
          <a:bodyPr/>
          <a:lstStyle/>
          <a:p>
            <a:endParaRPr lang="es-PA" noProof="0" dirty="0"/>
          </a:p>
          <a:p>
            <a:pPr algn="just"/>
            <a:r>
              <a:rPr lang="es-PA" noProof="0" dirty="0"/>
              <a:t>Mas 80% de los datos se centraban en distintas variables a un solo valor en especifico. </a:t>
            </a:r>
          </a:p>
          <a:p>
            <a:pPr algn="just"/>
            <a:r>
              <a:rPr lang="es-PA" noProof="0" dirty="0"/>
              <a:t>Muchas de las variables fueron consideradas irrelevantes.</a:t>
            </a:r>
          </a:p>
          <a:p>
            <a:pPr algn="just"/>
            <a:r>
              <a:rPr lang="es-PA" noProof="0" dirty="0"/>
              <a:t>El análisis descriptivo es muy importante en el proceso de predicción posterior.</a:t>
            </a:r>
          </a:p>
        </p:txBody>
      </p:sp>
      <p:pic>
        <p:nvPicPr>
          <p:cNvPr id="3074" name="Picture 2" descr="Análisis de Datos Descriptivo y Diagnóstico - GPStrategy">
            <a:extLst>
              <a:ext uri="{FF2B5EF4-FFF2-40B4-BE49-F238E27FC236}">
                <a16:creationId xmlns:a16="http://schemas.microsoft.com/office/drawing/2014/main" id="{717EF291-9C4B-FC1A-7D13-CB9D40433C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53" b="11927"/>
          <a:stretch/>
        </p:blipFill>
        <p:spPr bwMode="auto">
          <a:xfrm>
            <a:off x="6096000" y="2119922"/>
            <a:ext cx="3696881" cy="261815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00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4" y="2077287"/>
            <a:ext cx="5641897" cy="2053878"/>
          </a:xfrm>
        </p:spPr>
        <p:txBody>
          <a:bodyPr/>
          <a:lstStyle/>
          <a:p>
            <a:r>
              <a:rPr lang="es-PA" noProof="0" dirty="0"/>
              <a:t>Pasos realizados en el análisis</a:t>
            </a:r>
          </a:p>
        </p:txBody>
      </p:sp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4374261" cy="1326514"/>
          </a:xfrm>
        </p:spPr>
        <p:txBody>
          <a:bodyPr/>
          <a:lstStyle/>
          <a:p>
            <a:r>
              <a:rPr lang="es-PA" noProof="0" dirty="0"/>
              <a:t>Análisis descriptivo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58EE59-4D4C-0681-0DD3-18233C3F94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3064" y="1692275"/>
            <a:ext cx="5106987" cy="3687763"/>
          </a:xfrm>
        </p:spPr>
        <p:txBody>
          <a:bodyPr/>
          <a:lstStyle/>
          <a:p>
            <a:r>
              <a:rPr lang="es-PA" noProof="0" dirty="0"/>
              <a:t> </a:t>
            </a:r>
          </a:p>
          <a:p>
            <a:pPr lvl="1"/>
            <a:r>
              <a:rPr lang="es-PA" noProof="0" dirty="0"/>
              <a:t>Carga inicial de los datos</a:t>
            </a:r>
          </a:p>
          <a:p>
            <a:pPr lvl="1"/>
            <a:r>
              <a:rPr lang="es-PA" noProof="0" dirty="0"/>
              <a:t>Analizar los tipos de datos (2 numéricas y 10 categóricas)</a:t>
            </a:r>
          </a:p>
          <a:p>
            <a:pPr lvl="1"/>
            <a:r>
              <a:rPr lang="es-PA" noProof="0" dirty="0"/>
              <a:t>Análisis de la distribución de salarios</a:t>
            </a:r>
          </a:p>
          <a:p>
            <a:pPr lvl="1"/>
            <a:r>
              <a:rPr lang="es-PA" noProof="0" dirty="0"/>
              <a:t>Generación de gráficos para el análisis de frecuencias de las variables categóricas mas importantes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5B1204-B9F7-0D66-EBAA-9265C1E355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10644" y="2073275"/>
            <a:ext cx="4887594" cy="3687763"/>
          </a:xfrm>
        </p:spPr>
        <p:txBody>
          <a:bodyPr>
            <a:normAutofit/>
          </a:bodyPr>
          <a:lstStyle/>
          <a:p>
            <a:pPr lvl="1"/>
            <a:r>
              <a:rPr lang="es-PA" noProof="0" dirty="0">
                <a:solidFill>
                  <a:srgbClr val="FF0000"/>
                </a:solidFill>
              </a:rPr>
              <a:t>Eliminación de columnas “irrelevantes”</a:t>
            </a:r>
          </a:p>
          <a:p>
            <a:pPr lvl="1"/>
            <a:r>
              <a:rPr lang="es-PA" noProof="0" dirty="0"/>
              <a:t>Transformar variable a categóricas (Año)</a:t>
            </a:r>
          </a:p>
          <a:p>
            <a:pPr lvl="1"/>
            <a:r>
              <a:rPr lang="es-PA" noProof="0" dirty="0"/>
              <a:t>Aplicación de One-Hot Encoding a variables categóricas</a:t>
            </a:r>
          </a:p>
          <a:p>
            <a:pPr lvl="1"/>
            <a:r>
              <a:rPr lang="es-PA" noProof="0" dirty="0"/>
              <a:t>División de los datos para entrenamiento y pruebas (70/30)</a:t>
            </a:r>
          </a:p>
          <a:p>
            <a:pPr lvl="1"/>
            <a:r>
              <a:rPr lang="es-PA" noProof="0" dirty="0"/>
              <a:t>Selección, pruebas y evaluación con distintos modelos.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158D4C7-C34A-2178-CA00-2F3C987E91F5}"/>
              </a:ext>
            </a:extLst>
          </p:cNvPr>
          <p:cNvSpPr txBox="1">
            <a:spLocks/>
          </p:cNvSpPr>
          <p:nvPr/>
        </p:nvSpPr>
        <p:spPr>
          <a:xfrm>
            <a:off x="6410644" y="72518"/>
            <a:ext cx="4374261" cy="13265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A" noProof="0" dirty="0"/>
              <a:t>Análisis predictivo</a:t>
            </a:r>
          </a:p>
        </p:txBody>
      </p:sp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D7BC44-D8FC-67B8-336D-1C01BB42E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4A923-19E1-DB40-6D31-08C67D602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274" y="2096337"/>
            <a:ext cx="5991226" cy="2053878"/>
          </a:xfrm>
        </p:spPr>
        <p:txBody>
          <a:bodyPr/>
          <a:lstStyle/>
          <a:p>
            <a:r>
              <a:rPr lang="es-PA" noProof="0" dirty="0"/>
              <a:t>Descubrimientos de la investigación</a:t>
            </a:r>
          </a:p>
        </p:txBody>
      </p:sp>
    </p:spTree>
    <p:extLst>
      <p:ext uri="{BB962C8B-B14F-4D97-AF65-F5344CB8AC3E}">
        <p14:creationId xmlns:p14="http://schemas.microsoft.com/office/powerpoint/2010/main" val="1102057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id="{8D576C30-6C74-105E-CE11-25990AD87334}"/>
              </a:ext>
            </a:extLst>
          </p:cNvPr>
          <p:cNvSpPr txBox="1">
            <a:spLocks/>
          </p:cNvSpPr>
          <p:nvPr/>
        </p:nvSpPr>
        <p:spPr>
          <a:xfrm>
            <a:off x="594360" y="621791"/>
            <a:ext cx="5854065" cy="34837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PA" sz="2000" noProof="0" dirty="0"/>
              <a:t>Importancia de analizar los datos.</a:t>
            </a:r>
          </a:p>
          <a:p>
            <a:pPr marL="2286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s-PA" sz="2000" noProof="0" dirty="0"/>
          </a:p>
          <a:p>
            <a:pPr marL="2286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PA" sz="2000" noProof="0" dirty="0"/>
              <a:t>Conjuntos de datos mayormente categóricos favorecen el uso de modelos basados en árboles de decisión.</a:t>
            </a:r>
          </a:p>
          <a:p>
            <a:pPr marL="2286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s-PA" sz="2000" noProof="0" dirty="0"/>
          </a:p>
          <a:p>
            <a:pPr marL="228600" lvl="1" algn="just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s-PA" sz="2000" noProof="0" dirty="0"/>
              <a:t>Modelos combinados fueron los que mejor resultado dieron adaptados a estos datos.</a:t>
            </a:r>
          </a:p>
          <a:p>
            <a:pPr marL="0" lvl="1" indent="0">
              <a:spcBef>
                <a:spcPct val="0"/>
              </a:spcBef>
              <a:spcAft>
                <a:spcPts val="600"/>
              </a:spcAft>
              <a:buNone/>
            </a:pPr>
            <a:endParaRPr lang="es-PA" sz="1900" b="1" kern="1200" cap="all" baseline="0" noProof="0" dirty="0">
              <a:latin typeface="+mj-lt"/>
              <a:ea typeface="+mj-ea"/>
              <a:cs typeface="+mj-cs"/>
            </a:endParaRPr>
          </a:p>
        </p:txBody>
      </p:sp>
      <p:pic>
        <p:nvPicPr>
          <p:cNvPr id="5134" name="Picture 14" descr="Aprendizaje basado en proyectos - Propuesta metodológica en la NEM - Conidea">
            <a:extLst>
              <a:ext uri="{FF2B5EF4-FFF2-40B4-BE49-F238E27FC236}">
                <a16:creationId xmlns:a16="http://schemas.microsoft.com/office/drawing/2014/main" id="{82551BF5-3574-D7B6-6F3A-AE01F0971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01" r="26220" b="2"/>
          <a:stretch/>
        </p:blipFill>
        <p:spPr bwMode="auto">
          <a:xfrm>
            <a:off x="7625969" y="-9144"/>
            <a:ext cx="4581525" cy="6602413"/>
          </a:xfrm>
          <a:prstGeom prst="rect">
            <a:avLst/>
          </a:prstGeom>
          <a:solidFill>
            <a:srgbClr val="FFFFFF"/>
          </a:solidFill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C04A37C-40E2-F22C-A818-55319E690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23330"/>
              </p:ext>
            </p:extLst>
          </p:nvPr>
        </p:nvGraphicFramePr>
        <p:xfrm>
          <a:off x="721233" y="4105497"/>
          <a:ext cx="6019801" cy="1415415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825065">
                  <a:extLst>
                    <a:ext uri="{9D8B030D-6E8A-4147-A177-3AD203B41FA5}">
                      <a16:colId xmlns:a16="http://schemas.microsoft.com/office/drawing/2014/main" val="3975663203"/>
                    </a:ext>
                  </a:extLst>
                </a:gridCol>
                <a:gridCol w="1447037">
                  <a:extLst>
                    <a:ext uri="{9D8B030D-6E8A-4147-A177-3AD203B41FA5}">
                      <a16:colId xmlns:a16="http://schemas.microsoft.com/office/drawing/2014/main" val="1347057862"/>
                    </a:ext>
                  </a:extLst>
                </a:gridCol>
                <a:gridCol w="1193171">
                  <a:extLst>
                    <a:ext uri="{9D8B030D-6E8A-4147-A177-3AD203B41FA5}">
                      <a16:colId xmlns:a16="http://schemas.microsoft.com/office/drawing/2014/main" val="3850733253"/>
                    </a:ext>
                  </a:extLst>
                </a:gridCol>
                <a:gridCol w="790158">
                  <a:extLst>
                    <a:ext uri="{9D8B030D-6E8A-4147-A177-3AD203B41FA5}">
                      <a16:colId xmlns:a16="http://schemas.microsoft.com/office/drawing/2014/main" val="2416619610"/>
                    </a:ext>
                  </a:extLst>
                </a:gridCol>
                <a:gridCol w="609279">
                  <a:extLst>
                    <a:ext uri="{9D8B030D-6E8A-4147-A177-3AD203B41FA5}">
                      <a16:colId xmlns:a16="http://schemas.microsoft.com/office/drawing/2014/main" val="1328626747"/>
                    </a:ext>
                  </a:extLst>
                </a:gridCol>
                <a:gridCol w="1155091">
                  <a:extLst>
                    <a:ext uri="{9D8B030D-6E8A-4147-A177-3AD203B41FA5}">
                      <a16:colId xmlns:a16="http://schemas.microsoft.com/office/drawing/2014/main" val="23069060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Herramienta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Método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Preprocesamiento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RMSE (USD)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R²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PA" sz="1100" b="1" u="none" strike="noStrike" noProof="0" dirty="0">
                          <a:effectLst/>
                        </a:rPr>
                        <a:t>Coef. Correlación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995441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Weka</a:t>
                      </a:r>
                      <a:endParaRPr lang="en-US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RandomForest</a:t>
                      </a:r>
                      <a:endParaRPr lang="en-US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A" sz="1100" u="none" strike="noStrike" noProof="0" dirty="0">
                          <a:effectLst/>
                        </a:rPr>
                        <a:t>Dataset filtrado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50,762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0.27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0.52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2224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Weka</a:t>
                      </a:r>
                      <a:endParaRPr lang="en-US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RandomForest</a:t>
                      </a:r>
                      <a:endParaRPr lang="en-US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A" sz="1100" u="none" strike="noStrike" noProof="0" dirty="0">
                          <a:effectLst/>
                        </a:rPr>
                        <a:t>Dataset completo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11,605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0.968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0.9838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52739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Python</a:t>
                      </a:r>
                      <a:endParaRPr lang="en-US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Bagging + DecisionTree</a:t>
                      </a:r>
                      <a:endParaRPr lang="en-US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A" sz="1100" u="none" strike="noStrike" noProof="0" dirty="0">
                          <a:effectLst/>
                        </a:rPr>
                        <a:t>Dataset filtrado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52,302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0.33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0.57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777372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Python</a:t>
                      </a:r>
                      <a:endParaRPr lang="en-US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noProof="0" dirty="0">
                          <a:effectLst/>
                        </a:rPr>
                        <a:t>Bagging + DecisionTree</a:t>
                      </a:r>
                      <a:endParaRPr lang="en-US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PA" sz="1100" u="none" strike="noStrike" noProof="0" dirty="0">
                          <a:effectLst/>
                        </a:rPr>
                        <a:t>Dataset completo</a:t>
                      </a:r>
                      <a:endParaRPr lang="es-PA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7,459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0.9863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PA" sz="1100" u="none" strike="noStrike" noProof="0" dirty="0">
                          <a:effectLst/>
                        </a:rPr>
                        <a:t>0.9931</a:t>
                      </a:r>
                      <a:endParaRPr lang="es-PA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85345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43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FEDD8-244C-FBFD-CE4F-5FD0646F2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08298-4746-8CA9-3132-6DCFBD9D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4850" y="1977465"/>
            <a:ext cx="5991226" cy="2053878"/>
          </a:xfrm>
        </p:spPr>
        <p:txBody>
          <a:bodyPr/>
          <a:lstStyle/>
          <a:p>
            <a:r>
              <a:rPr lang="es-PA" noProof="0" dirty="0"/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1589929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{6D0B7A39-F52D-4123-84C2-F97A603F57ED}tf16411248_win32</Template>
  <TotalTime>221</TotalTime>
  <Words>241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 Narrow</vt:lpstr>
      <vt:lpstr>Arial</vt:lpstr>
      <vt:lpstr>Avenir Next LT Pro Light</vt:lpstr>
      <vt:lpstr>Calibri</vt:lpstr>
      <vt:lpstr>Posterama</vt:lpstr>
      <vt:lpstr>Custom</vt:lpstr>
      <vt:lpstr>ANÁLISIS DEL MERCADO LABORAL EN EL SECTOR DE la ciencia de DATOS</vt:lpstr>
      <vt:lpstr>Motivaciones sobre el tema seleccionado</vt:lpstr>
      <vt:lpstr>Selección de los datos</vt:lpstr>
      <vt:lpstr>Análisis descriptivo</vt:lpstr>
      <vt:lpstr>Pasos realizados en el análisis</vt:lpstr>
      <vt:lpstr>Análisis descriptivo</vt:lpstr>
      <vt:lpstr>Descubrimientos de la investigación</vt:lpstr>
      <vt:lpstr>PowerPoint Presentation</vt:lpstr>
      <vt:lpstr>Conclusiones</vt:lpstr>
      <vt:lpstr>!Muchas 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BOCARANDA</dc:creator>
  <cp:lastModifiedBy>JUAN BOCARANDA</cp:lastModifiedBy>
  <cp:revision>6</cp:revision>
  <dcterms:created xsi:type="dcterms:W3CDTF">2025-04-08T22:06:35Z</dcterms:created>
  <dcterms:modified xsi:type="dcterms:W3CDTF">2025-04-09T02:11:36Z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